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676" r:id="rId4"/>
    <p:sldId id="711" r:id="rId5"/>
    <p:sldId id="715" r:id="rId6"/>
    <p:sldId id="299" r:id="rId7"/>
    <p:sldId id="451" r:id="rId8"/>
    <p:sldId id="624" r:id="rId9"/>
    <p:sldId id="635" r:id="rId10"/>
    <p:sldId id="626" r:id="rId11"/>
    <p:sldId id="627" r:id="rId12"/>
    <p:sldId id="633" r:id="rId13"/>
    <p:sldId id="555" r:id="rId14"/>
    <p:sldId id="629" r:id="rId15"/>
    <p:sldId id="634" r:id="rId16"/>
    <p:sldId id="640" r:id="rId17"/>
    <p:sldId id="641" r:id="rId18"/>
    <p:sldId id="642" r:id="rId19"/>
    <p:sldId id="649" r:id="rId20"/>
    <p:sldId id="674" r:id="rId21"/>
    <p:sldId id="650" r:id="rId22"/>
    <p:sldId id="656" r:id="rId23"/>
    <p:sldId id="657" r:id="rId24"/>
    <p:sldId id="659" r:id="rId25"/>
    <p:sldId id="658" r:id="rId26"/>
    <p:sldId id="660" r:id="rId27"/>
    <p:sldId id="735" r:id="rId28"/>
    <p:sldId id="664" r:id="rId29"/>
    <p:sldId id="665" r:id="rId30"/>
    <p:sldId id="644" r:id="rId31"/>
    <p:sldId id="645" r:id="rId32"/>
    <p:sldId id="667" r:id="rId33"/>
    <p:sldId id="666" r:id="rId34"/>
    <p:sldId id="736" r:id="rId35"/>
    <p:sldId id="669" r:id="rId36"/>
    <p:sldId id="737" r:id="rId37"/>
    <p:sldId id="739" r:id="rId38"/>
    <p:sldId id="740" r:id="rId39"/>
    <p:sldId id="741" r:id="rId40"/>
    <p:sldId id="742" r:id="rId41"/>
    <p:sldId id="743" r:id="rId42"/>
    <p:sldId id="677" r:id="rId43"/>
    <p:sldId id="679" r:id="rId44"/>
    <p:sldId id="753" r:id="rId45"/>
    <p:sldId id="680" r:id="rId46"/>
    <p:sldId id="681" r:id="rId47"/>
    <p:sldId id="744" r:id="rId48"/>
    <p:sldId id="695" r:id="rId49"/>
    <p:sldId id="698" r:id="rId50"/>
    <p:sldId id="699" r:id="rId51"/>
    <p:sldId id="700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51" r:id="rId60"/>
    <p:sldId id="745" r:id="rId61"/>
    <p:sldId id="746" r:id="rId62"/>
    <p:sldId id="747" r:id="rId63"/>
    <p:sldId id="748" r:id="rId64"/>
    <p:sldId id="716" r:id="rId65"/>
    <p:sldId id="749" r:id="rId66"/>
    <p:sldId id="750" r:id="rId67"/>
    <p:sldId id="752" r:id="rId68"/>
    <p:sldId id="331" r:id="rId69"/>
    <p:sldId id="332" r:id="rId70"/>
    <p:sldId id="418" r:id="rId71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/		Operador de divisão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* 		Operador de multiplicação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 		Operador de adição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 		Operador de subtração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12630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++		Operador de incremento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-- 		Operador de decremento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%		Operador de módulo (calcula o resto de uma divisão)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46027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261A2D-EF48-E949-AF2B-134699228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Para definir uma variável utilizamos VAR</a:t>
            </a:r>
          </a:p>
          <a:p>
            <a:endParaRPr lang="pt-BR" sz="4000" dirty="0"/>
          </a:p>
          <a:p>
            <a:r>
              <a:rPr lang="pt-BR" sz="4000" dirty="0"/>
              <a:t>Mas também podemos utilizar LET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06189E-E814-A04D-B086-9B38159761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NOVIDADE</a:t>
            </a:r>
          </a:p>
        </p:txBody>
      </p:sp>
    </p:spTree>
    <p:extLst>
      <p:ext uri="{BB962C8B-B14F-4D97-AF65-F5344CB8AC3E}">
        <p14:creationId xmlns:p14="http://schemas.microsoft.com/office/powerpoint/2010/main" val="1256362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2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+ </a:t>
            </a:r>
            <a:r>
              <a:rPr lang="pt-BR" dirty="0" err="1"/>
              <a:t>y</a:t>
            </a:r>
            <a:r>
              <a:rPr lang="pt-BR" dirty="0"/>
              <a:t>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15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Adição +</a:t>
            </a:r>
          </a:p>
        </p:txBody>
      </p:sp>
    </p:spTree>
    <p:extLst>
      <p:ext uri="{BB962C8B-B14F-4D97-AF65-F5344CB8AC3E}">
        <p14:creationId xmlns:p14="http://schemas.microsoft.com/office/powerpoint/2010/main" val="299470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A5116-F8FF-064A-978C-03CAB45A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DE ATRIBUIÇÃO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D2997-1145-6B4D-9D26-745D4E5D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01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17212A-79B9-664E-BA49-9E91D22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pt-BR" sz="32500" dirty="0"/>
              <a:t>=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2DCE6F-10E9-3240-ACC3-FFE46080B6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ATRIBUIÇÃO</a:t>
            </a:r>
          </a:p>
        </p:txBody>
      </p:sp>
    </p:spTree>
    <p:extLst>
      <p:ext uri="{BB962C8B-B14F-4D97-AF65-F5344CB8AC3E}">
        <p14:creationId xmlns:p14="http://schemas.microsoft.com/office/powerpoint/2010/main" val="203504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DB3D51-EB15-3B4B-8CAD-BEBEA7DB4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8894718" cy="4333854"/>
          </a:xfrm>
        </p:spPr>
        <p:txBody>
          <a:bodyPr>
            <a:normAutofit fontScale="92500"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Operador de atribuição básico é o igual, “=”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Isso não significa que, ao utilizar alguma atribuição, o valor dele retorna igual, mas, sim, que atribui o valor que está à direita</a:t>
            </a:r>
          </a:p>
          <a:p>
            <a:endParaRPr lang="pt-BR" sz="3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nome = 'Joaquim’;”</a:t>
            </a:r>
          </a:p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valor “Joaquim” é atribuído à variável nome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3A08BB-EFAA-D248-866F-8499B09124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435848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+=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a+b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-=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a-b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*= </a:t>
            </a:r>
            <a:r>
              <a:rPr lang="pt-BR" sz="4000" dirty="0" err="1"/>
              <a:t>b</a:t>
            </a:r>
            <a:r>
              <a:rPr lang="pt-BR" sz="4000" dirty="0"/>
              <a:t> é atribuído o valor de a*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397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/= </a:t>
            </a:r>
            <a:r>
              <a:rPr lang="pt-BR" sz="4000" dirty="0" err="1"/>
              <a:t>b</a:t>
            </a:r>
            <a:r>
              <a:rPr lang="pt-BR" sz="4000" dirty="0"/>
              <a:t> é atribuído o valor de a/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%= </a:t>
            </a:r>
            <a:r>
              <a:rPr lang="pt-BR" sz="4000" dirty="0" err="1"/>
              <a:t>b</a:t>
            </a:r>
            <a:r>
              <a:rPr lang="pt-BR" sz="4000" dirty="0"/>
              <a:t> é atribuído o valor do resto da divisão de a por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**= </a:t>
            </a:r>
            <a:r>
              <a:rPr lang="pt-BR" sz="4000" dirty="0" err="1"/>
              <a:t>b</a:t>
            </a:r>
            <a:r>
              <a:rPr lang="pt-BR" sz="4000" dirty="0"/>
              <a:t> é atribuído o valor da exponencial de </a:t>
            </a:r>
            <a:r>
              <a:rPr lang="pt-BR" sz="4000" dirty="0" err="1"/>
              <a:t>a</a:t>
            </a:r>
            <a:r>
              <a:rPr lang="pt-BR" sz="4000" baseline="30000" dirty="0" err="1"/>
              <a:t>b</a:t>
            </a:r>
            <a:r>
              <a:rPr lang="pt-BR" sz="4000" dirty="0"/>
              <a:t> em a</a:t>
            </a:r>
          </a:p>
          <a:p>
            <a:endParaRPr lang="pt-BR" sz="40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418219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2AFF-EDC7-B24C-BC41-9A232F29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F868C3-36C3-6F46-9938-481DDFFF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78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+=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y</a:t>
            </a:r>
            <a:r>
              <a:rPr lang="pt-BR" dirty="0"/>
              <a:t>) //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26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15E88-E157-0E4E-BC09-503ED9C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E0D9FC-3E12-7E4E-9B23-9056ABB5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139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Igual (==): verifica se dois valores são iguais,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igual (===): verifica se dois valores são iguais, sem realizar coerção de tipo. Isto é, verifica se ambos têm o mesmo valor e o mesmo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335071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Diferente (!=): verifica se dois valores são diferentes,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diferente (!==): verifica se dois valores são diferentes, sem realizar coerção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84898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que (&gt;): verifica se um valor é maior que outro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ou igual (&gt;=): verifica se um valor é maior ou igual a outro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41347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que (&lt;): verifica se um valor é menor que outro.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ou igual (&lt;=): verifica se um valor é menor ou igual a outro.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119150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2AFF-EDC7-B24C-BC41-9A232F29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F868C3-36C3-6F46-9938-481DDFFF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30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E3CF8A-A0E3-2141-8977-B426E348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4112"/>
            <a:ext cx="8894718" cy="597408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de comparação&lt;/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 </a:t>
            </a:r>
            <a:r>
              <a:rPr lang="pt-BR" dirty="0" err="1"/>
              <a:t>y</a:t>
            </a:r>
            <a:r>
              <a:rPr lang="pt-BR" dirty="0"/>
              <a:t>); // false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&lt;= 10);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03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&amp;&amp; (e):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(VERDADE) se ambos os operandos forem VERDADEIROS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um dos operandos for false (FALSO), o resultado será FALSO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10156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|| (ou):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 se pelo menos um dos operandos for VERDADEIRO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ambos os operandos forem false (FALSO), o resultado será </a:t>
            </a:r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FALSO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096756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(não): inverte o valor do operando. Se o operando for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(VERDADE), o resultado será false (FALSO)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o operando for false (FALSO), o resultado será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 LÓGICOS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32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2AFF-EDC7-B24C-BC41-9A232F29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F868C3-36C3-6F46-9938-481DDFFF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540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(!(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));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53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734440" cy="3766178"/>
          </a:xfrm>
        </p:spPr>
        <p:txBody>
          <a:bodyPr>
            <a:no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utilizar um evento, deve utilizar uma função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A FUNÇÃO 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já é interpretada pelo compilador do </a:t>
            </a:r>
            <a:r>
              <a:rPr lang="pt-BR" sz="3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)click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submit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772374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Podemos alterar a ação, ao clicar no botão do formulário, modificar os conteúdos de um campo de texto, enviar os dados de um formulário de contato, entre outros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EVENTOS E FUNÇÕES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1918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C4293-F72D-9245-8D0A-AEADCCAE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A7EB21-FCD3-2947-A0B1-9DB24EFB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95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estrutura básica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a seguinte:</a:t>
            </a:r>
          </a:p>
          <a:p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 // código a ser repetido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127978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9941703" cy="5986272"/>
          </a:xfrm>
        </p:spPr>
        <p:txBody>
          <a:bodyPr>
            <a:normAutofit fontScale="92500" lnSpcReduction="10000"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&lt;!DOCTYPE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b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&lt;meta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&gt;Lição 6 - Exemplo 1 de Formulário com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&lt;h1&gt;Informe a cidade que quer viajar?&lt;/h1&gt;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Destino: 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id="destino"&gt;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="Selecionar"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()"&gt; 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id="resposta"&gt;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6429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10648839" cy="5986272"/>
          </a:xfrm>
        </p:spPr>
        <p:txBody>
          <a:bodyPr>
            <a:normAutofit/>
          </a:bodyPr>
          <a:lstStyle/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&lt;script&gt;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pPr lvl="2"/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destino = 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("destino").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2"/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("resposta").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innerHTML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"Seja bem vindo a " + destino;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selecionar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("Selecionar");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selecionar.onclick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&lt;/script&gt;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8332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49F42-30A4-694B-B399-FDF3BCE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14C60-4228-8641-9CAD-38039D4E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43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 elementos em HTML implementados terão seu próprio arquivo, a estilização terá seu próprio diretório e assim sucessivamente</a:t>
            </a:r>
          </a:p>
          <a:p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466683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 a manipulação de elementos HTML e CSS</a:t>
            </a:r>
            <a:r>
              <a:rPr lang="pt-BR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index.html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estilo.css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programa.js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570747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607038" cy="3766178"/>
          </a:xfrm>
        </p:spPr>
        <p:txBody>
          <a:bodyPr>
            <a:noAutofit/>
          </a:bodyPr>
          <a:lstStyle/>
          <a:p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&lt;link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jornalstyle.css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564916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10607038" cy="4095680"/>
          </a:xfrm>
        </p:spPr>
        <p:txBody>
          <a:bodyPr>
            <a:noAutofit/>
          </a:bodyPr>
          <a:lstStyle/>
          <a:p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  <a:endParaRPr lang="pt-BR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71926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C4293-F72D-9245-8D0A-AEADCCAE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A7EB21-FCD3-2947-A0B1-9DB24EFB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9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2997B-8905-BC44-A5F6-AEF6E7A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A1AA6-7482-7342-8C04-DC9660C89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902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estrutura condicional na linguagem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pode ser simples ou composta</a:t>
            </a:r>
          </a:p>
          <a:p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É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essencial 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analisar sua montagem por meio de fluxogramas 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facilitar nosso entendimento e como é utilizado na linguagem de programação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70878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++</a:t>
            </a:r>
            <a:r>
              <a:rPr lang="pt-BR" dirty="0"/>
              <a:t>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4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44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uma estrutura condicional clássica em nosso código, utilizamos as propriedades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...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(se... senão)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315823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</p:spTree>
    <p:extLst>
      <p:ext uri="{BB962C8B-B14F-4D97-AF65-F5344CB8AC3E}">
        <p14:creationId xmlns:p14="http://schemas.microsoft.com/office/powerpoint/2010/main" val="408047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C10D496-0AB1-DD47-A436-54C5B21D093D}"/>
              </a:ext>
            </a:extLst>
          </p:cNvPr>
          <p:cNvSpPr/>
          <p:nvPr/>
        </p:nvSpPr>
        <p:spPr>
          <a:xfrm>
            <a:off x="2262538" y="2063931"/>
            <a:ext cx="2090057" cy="33789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03BE25-BB1B-A149-BA88-3C172CEAA7DE}"/>
              </a:ext>
            </a:extLst>
          </p:cNvPr>
          <p:cNvSpPr/>
          <p:nvPr/>
        </p:nvSpPr>
        <p:spPr>
          <a:xfrm>
            <a:off x="3000591" y="3726081"/>
            <a:ext cx="2090057" cy="18358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A3D80F-626C-B848-8F50-1918BED7DD88}"/>
              </a:ext>
            </a:extLst>
          </p:cNvPr>
          <p:cNvSpPr/>
          <p:nvPr/>
        </p:nvSpPr>
        <p:spPr>
          <a:xfrm>
            <a:off x="3521646" y="4271867"/>
            <a:ext cx="2090057" cy="11541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934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comandos falso (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</a:p>
          <a:p>
            <a:pPr algn="l" rtl="0"/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</p:spTree>
    <p:extLst>
      <p:ext uri="{BB962C8B-B14F-4D97-AF65-F5344CB8AC3E}">
        <p14:creationId xmlns:p14="http://schemas.microsoft.com/office/powerpoint/2010/main" val="399035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46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 1)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1;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(condição 2) 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2;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3;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MULTIPLA</a:t>
            </a:r>
          </a:p>
        </p:txBody>
      </p:sp>
    </p:spTree>
    <p:extLst>
      <p:ext uri="{BB962C8B-B14F-4D97-AF65-F5344CB8AC3E}">
        <p14:creationId xmlns:p14="http://schemas.microsoft.com/office/powerpoint/2010/main" val="1360783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A39E5-295C-354C-BADC-B18E4BA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AFF5E9-76E7-8740-AF07-7DA9920B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746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BB9D9D-01DE-DF4B-B12F-4099EA16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alcular a média das notas de um aluno e exibir a estrutura condicional se o aluno foi aprovado, está em exame ou reprovado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7D4FAF-B145-3B47-BC84-D3B68F0AB0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456041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2AA03-67BE-FA4F-A919-97338399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D2AA36-C428-6248-9C84-911906EAF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45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REVISÃO - LIÇÃO 06, 07, 08 e 09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estrutura básica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a seguinte:</a:t>
            </a:r>
          </a:p>
          <a:p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 // código a ser repetido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1585352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>
                <a:highlight>
                  <a:srgbClr val="FFFF00"/>
                </a:highlight>
              </a:rPr>
              <a:t>let</a:t>
            </a:r>
            <a:r>
              <a:rPr lang="pt-BR" dirty="0">
                <a:highlight>
                  <a:srgbClr val="FFFF00"/>
                </a:highlight>
              </a:rPr>
              <a:t>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 = 0</a:t>
            </a:r>
            <a:r>
              <a:rPr lang="pt-BR" dirty="0"/>
              <a:t>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12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 &lt; 5</a:t>
            </a:r>
            <a:r>
              <a:rPr lang="pt-BR" dirty="0"/>
              <a:t>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156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++</a:t>
            </a:r>
            <a:r>
              <a:rPr lang="pt-BR" dirty="0"/>
              <a:t>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350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923" y="1842992"/>
            <a:ext cx="5597496" cy="3766178"/>
          </a:xfrm>
        </p:spPr>
        <p:txBody>
          <a:bodyPr>
            <a:normAutofit/>
          </a:bodyPr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78D5A-BEDC-E94D-AF28-F7B41D9CCA24}"/>
              </a:ext>
            </a:extLst>
          </p:cNvPr>
          <p:cNvSpPr txBox="1"/>
          <p:nvPr/>
        </p:nvSpPr>
        <p:spPr>
          <a:xfrm>
            <a:off x="5956419" y="1445293"/>
            <a:ext cx="5661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Nesse exemplo, estamos declarando a variável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inicializando com o valor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condição de parada é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5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ou seja, o laço irá executar enquanto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menor que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43987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923" y="1842992"/>
            <a:ext cx="5597496" cy="3766178"/>
          </a:xfrm>
        </p:spPr>
        <p:txBody>
          <a:bodyPr>
            <a:normAutofit/>
          </a:bodyPr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78D5A-BEDC-E94D-AF28-F7B41D9CCA24}"/>
              </a:ext>
            </a:extLst>
          </p:cNvPr>
          <p:cNvSpPr txBox="1"/>
          <p:nvPr/>
        </p:nvSpPr>
        <p:spPr>
          <a:xfrm>
            <a:off x="5682953" y="1445293"/>
            <a:ext cx="64093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laço irá executar enquanto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menor que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 cada iteração, o valor de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incrementado em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Dentro do bloco de código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estamos simplesmente imprimindo o valor de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90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918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52C921-D0F0-6C4C-98C8-51F8F8064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Construir um site estilizado com a tabuada de 0 a 10.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56467-731A-5541-A370-C4CEFD788B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11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3DA4D1-422D-D942-A81D-E94B71CC8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aprender qualquer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linguagem de programação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é preciso entender, no mínimo, sobre 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operadores aritméticos e lógicos</a:t>
            </a:r>
          </a:p>
          <a:p>
            <a:endParaRPr lang="pt-BR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+ - / * &lt; &gt; 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FD371-2676-9E4A-94BD-DEFC3D0165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101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EFB1-B67D-F644-9C38-E7E5C661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ARITIMÉTICOS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45C4BE-CBB7-2E47-B89D-3B127A0C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00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1753</Words>
  <Application>Microsoft Macintosh PowerPoint</Application>
  <PresentationFormat>Widescreen</PresentationFormat>
  <Paragraphs>263</Paragraphs>
  <Slides>70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5" baseType="lpstr">
      <vt:lpstr>Arial</vt:lpstr>
      <vt:lpstr>Calibri</vt:lpstr>
      <vt:lpstr>Söhne</vt:lpstr>
      <vt:lpstr>Wingdings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Apresentação do PowerPoint</vt:lpstr>
      <vt:lpstr>REVISÃO - LIÇÃO 06, 07, 08 e 09</vt:lpstr>
      <vt:lpstr>Apresentação do PowerPoint</vt:lpstr>
      <vt:lpstr>Apresentação do PowerPoint</vt:lpstr>
      <vt:lpstr>OPERADORES ARITIMÉTICOS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OPERADOR DE ATRIBUIÇÃO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OPERADORES DE COMPARAÇÃO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OPERADORES LÓGICOS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EVENTOS E FUNÇÕES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DOM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ESTRUTURA CONDICIONAL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FOR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133</cp:revision>
  <dcterms:created xsi:type="dcterms:W3CDTF">2020-01-23T19:05:58Z</dcterms:created>
  <dcterms:modified xsi:type="dcterms:W3CDTF">2023-05-18T20:16:55Z</dcterms:modified>
</cp:coreProperties>
</file>